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2" r:id="rId1"/>
  </p:sldMasterIdLst>
  <p:notesMasterIdLst>
    <p:notesMasterId r:id="rId18"/>
  </p:notesMasterIdLst>
  <p:sldIdLst>
    <p:sldId id="256" r:id="rId2"/>
    <p:sldId id="258" r:id="rId3"/>
    <p:sldId id="259" r:id="rId4"/>
    <p:sldId id="260" r:id="rId5"/>
    <p:sldId id="262" r:id="rId6"/>
    <p:sldId id="275" r:id="rId7"/>
    <p:sldId id="276" r:id="rId8"/>
    <p:sldId id="278" r:id="rId9"/>
    <p:sldId id="266" r:id="rId10"/>
    <p:sldId id="267" r:id="rId11"/>
    <p:sldId id="268" r:id="rId12"/>
    <p:sldId id="269" r:id="rId13"/>
    <p:sldId id="274" r:id="rId14"/>
    <p:sldId id="277" r:id="rId15"/>
    <p:sldId id="272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754" autoAdjust="0"/>
    <p:restoredTop sz="25790" autoAdjust="0"/>
  </p:normalViewPr>
  <p:slideViewPr>
    <p:cSldViewPr snapToGrid="0">
      <p:cViewPr varScale="1">
        <p:scale>
          <a:sx n="85" d="100"/>
          <a:sy n="85" d="100"/>
        </p:scale>
        <p:origin x="1061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E867E-B8C0-40C9-82FB-3ABF10CF2F9B}" type="datetimeFigureOut">
              <a:rPr lang="en-IN" smtClean="0"/>
              <a:t>11-12-2023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5FABA0-ADF8-40BF-881C-F71E02818E7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7256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5FABA0-ADF8-40BF-881C-F71E02818E76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6297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841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668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1089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51211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0610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67557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1666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4172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427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559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936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546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229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516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29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430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890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0034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3" r:id="rId1"/>
    <p:sldLayoutId id="2147483994" r:id="rId2"/>
    <p:sldLayoutId id="2147483995" r:id="rId3"/>
    <p:sldLayoutId id="2147483996" r:id="rId4"/>
    <p:sldLayoutId id="2147483997" r:id="rId5"/>
    <p:sldLayoutId id="2147483998" r:id="rId6"/>
    <p:sldLayoutId id="2147483999" r:id="rId7"/>
    <p:sldLayoutId id="2147484000" r:id="rId8"/>
    <p:sldLayoutId id="2147484001" r:id="rId9"/>
    <p:sldLayoutId id="2147484002" r:id="rId10"/>
    <p:sldLayoutId id="2147484003" r:id="rId11"/>
    <p:sldLayoutId id="2147484004" r:id="rId12"/>
    <p:sldLayoutId id="2147484005" r:id="rId13"/>
    <p:sldLayoutId id="2147484006" r:id="rId14"/>
    <p:sldLayoutId id="2147484007" r:id="rId15"/>
    <p:sldLayoutId id="2147484008" r:id="rId16"/>
    <p:sldLayoutId id="214748400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/>
          <a:stretch/>
        </p:blipFill>
        <p:spPr>
          <a:xfrm>
            <a:off x="-195942" y="97981"/>
            <a:ext cx="12191980" cy="6857990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860855"/>
            <a:ext cx="3701321" cy="3830593"/>
          </a:xfrm>
        </p:spPr>
        <p:txBody>
          <a:bodyPr>
            <a:normAutofit/>
          </a:bodyPr>
          <a:lstStyle/>
          <a:p>
            <a:r>
              <a:rPr lang="en-US" dirty="0">
                <a:latin typeface="Batang"/>
                <a:ea typeface="Batang"/>
              </a:rPr>
              <a:t>Library </a:t>
            </a:r>
            <a:br>
              <a:rPr lang="en-US" dirty="0">
                <a:latin typeface="Batang"/>
                <a:ea typeface="Batang"/>
              </a:rPr>
            </a:br>
            <a:r>
              <a:rPr lang="en-US" dirty="0">
                <a:latin typeface="Batang"/>
                <a:ea typeface="Batang"/>
              </a:rPr>
              <a:t>management</a:t>
            </a:r>
            <a:br>
              <a:rPr lang="en-US" dirty="0">
                <a:latin typeface="Batang"/>
                <a:ea typeface="Batang"/>
              </a:rPr>
            </a:br>
            <a:r>
              <a:rPr lang="en-US" dirty="0">
                <a:latin typeface="Batang"/>
                <a:ea typeface="Batang"/>
              </a:rPr>
              <a:t>system</a:t>
            </a:r>
            <a:br>
              <a:rPr lang="en-US" dirty="0">
                <a:latin typeface="Batang"/>
                <a:ea typeface="Batang"/>
              </a:rPr>
            </a:br>
            <a:br>
              <a:rPr lang="en-US" dirty="0">
                <a:latin typeface="Batang"/>
                <a:ea typeface="Batang"/>
              </a:rPr>
            </a:br>
            <a:r>
              <a:rPr lang="en-US" dirty="0">
                <a:latin typeface="Batang"/>
                <a:ea typeface="Batang"/>
              </a:rPr>
              <a:t>GROUP-4</a:t>
            </a:r>
            <a:br>
              <a:rPr lang="en-US" dirty="0">
                <a:latin typeface="Batang"/>
                <a:ea typeface="Batang"/>
              </a:rPr>
            </a:br>
            <a:r>
              <a:rPr lang="en-US" dirty="0">
                <a:latin typeface="Batang"/>
                <a:ea typeface="Batang"/>
              </a:rPr>
              <a:t>CSE-C</a:t>
            </a:r>
            <a:br>
              <a:rPr lang="en-US" dirty="0">
                <a:latin typeface="Batang"/>
                <a:ea typeface="Batang"/>
              </a:rPr>
            </a:br>
            <a:endParaRPr lang="en-US" dirty="0">
              <a:latin typeface="Batang"/>
              <a:ea typeface="Batang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F6CAF78F-4169-FEA3-145E-436543D901E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91" r="21191"/>
          <a:stretch>
            <a:fillRect/>
          </a:stretch>
        </p:blipFill>
        <p:spPr>
          <a:xfrm>
            <a:off x="5303991" y="1050030"/>
            <a:ext cx="5201783" cy="4572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0890D7-3C1D-E9E1-1B3A-AB83F1679E58}"/>
              </a:ext>
            </a:extLst>
          </p:cNvPr>
          <p:cNvSpPr txBox="1"/>
          <p:nvPr/>
        </p:nvSpPr>
        <p:spPr>
          <a:xfrm>
            <a:off x="4941794" y="6510617"/>
            <a:ext cx="6230470" cy="283883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94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-42313" y="23101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2540034" y="892817"/>
            <a:ext cx="4623549" cy="1786135"/>
          </a:xfrm>
        </p:spPr>
        <p:txBody>
          <a:bodyPr>
            <a:normAutofit/>
          </a:bodyPr>
          <a:lstStyle/>
          <a:p>
            <a:endParaRPr lang="en-US">
              <a:latin typeface="Batang"/>
              <a:ea typeface="Batang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383154" y="2019301"/>
            <a:ext cx="8534400" cy="4154392"/>
          </a:xfrm>
        </p:spPr>
        <p:txBody>
          <a:bodyPr>
            <a:normAutofit/>
          </a:bodyPr>
          <a:lstStyle/>
          <a:p>
            <a:pPr marL="342900" indent="-342900" algn="just">
              <a:buAutoNum type="arabicPeriod"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FC577F21-0507-3DBC-0ED1-866133042DE9}"/>
              </a:ext>
            </a:extLst>
          </p:cNvPr>
          <p:cNvSpPr/>
          <p:nvPr/>
        </p:nvSpPr>
        <p:spPr>
          <a:xfrm>
            <a:off x="5773830" y="215713"/>
            <a:ext cx="369795" cy="53788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Off-page Connector 9">
            <a:extLst>
              <a:ext uri="{FF2B5EF4-FFF2-40B4-BE49-F238E27FC236}">
                <a16:creationId xmlns:a16="http://schemas.microsoft.com/office/drawing/2014/main" id="{794A97F1-3D76-1DA9-6EAB-A88B4722A11A}"/>
              </a:ext>
            </a:extLst>
          </p:cNvPr>
          <p:cNvSpPr/>
          <p:nvPr/>
        </p:nvSpPr>
        <p:spPr>
          <a:xfrm>
            <a:off x="5658970" y="888066"/>
            <a:ext cx="605117" cy="571500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102EE0-3D32-33F4-8C63-55A8CE92894B}"/>
              </a:ext>
            </a:extLst>
          </p:cNvPr>
          <p:cNvSpPr/>
          <p:nvPr/>
        </p:nvSpPr>
        <p:spPr>
          <a:xfrm>
            <a:off x="4202205" y="2143125"/>
            <a:ext cx="3697941" cy="73958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Search a book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2DE9BB4F-34DB-D035-B7B2-FF22CF18CCCF}"/>
              </a:ext>
            </a:extLst>
          </p:cNvPr>
          <p:cNvSpPr/>
          <p:nvPr/>
        </p:nvSpPr>
        <p:spPr>
          <a:xfrm>
            <a:off x="5773830" y="1538007"/>
            <a:ext cx="369795" cy="53788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5BFC28CC-7983-D259-9EBB-821EFBAC351A}"/>
              </a:ext>
            </a:extLst>
          </p:cNvPr>
          <p:cNvSpPr/>
          <p:nvPr/>
        </p:nvSpPr>
        <p:spPr>
          <a:xfrm>
            <a:off x="5773830" y="3039595"/>
            <a:ext cx="369795" cy="53788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FF630E83-8B33-99F3-B2C2-8CBF17666E86}"/>
              </a:ext>
            </a:extLst>
          </p:cNvPr>
          <p:cNvSpPr/>
          <p:nvPr/>
        </p:nvSpPr>
        <p:spPr>
          <a:xfrm>
            <a:off x="5773829" y="4518771"/>
            <a:ext cx="369795" cy="53788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32D626A-7EF2-F76D-B1BC-5D793621FCB8}"/>
              </a:ext>
            </a:extLst>
          </p:cNvPr>
          <p:cNvSpPr/>
          <p:nvPr/>
        </p:nvSpPr>
        <p:spPr>
          <a:xfrm>
            <a:off x="4199404" y="5123890"/>
            <a:ext cx="3697940" cy="78441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Update a book</a:t>
            </a:r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90084E59-0D9B-79C3-251B-A205C7912E94}"/>
              </a:ext>
            </a:extLst>
          </p:cNvPr>
          <p:cNvSpPr/>
          <p:nvPr/>
        </p:nvSpPr>
        <p:spPr>
          <a:xfrm>
            <a:off x="5773830" y="6065183"/>
            <a:ext cx="369795" cy="53788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lowchart: Off-page Connector 5">
            <a:extLst>
              <a:ext uri="{FF2B5EF4-FFF2-40B4-BE49-F238E27FC236}">
                <a16:creationId xmlns:a16="http://schemas.microsoft.com/office/drawing/2014/main" id="{437C3EAD-D61F-B5C2-6467-7055C2147F53}"/>
              </a:ext>
            </a:extLst>
          </p:cNvPr>
          <p:cNvSpPr/>
          <p:nvPr/>
        </p:nvSpPr>
        <p:spPr>
          <a:xfrm>
            <a:off x="5654386" y="3902363"/>
            <a:ext cx="611909" cy="611909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89285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-2149018" y="-1142989"/>
            <a:ext cx="16181273" cy="791134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 flipV="1">
            <a:off x="14160406" y="-440680"/>
            <a:ext cx="2032745" cy="1270663"/>
          </a:xfrm>
        </p:spPr>
        <p:txBody>
          <a:bodyPr>
            <a:normAutofit/>
          </a:bodyPr>
          <a:lstStyle/>
          <a:p>
            <a:endParaRPr lang="en-US">
              <a:latin typeface="Batang"/>
              <a:ea typeface="Batang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8654" y="5033682"/>
            <a:ext cx="466164" cy="310776"/>
          </a:xfrm>
        </p:spPr>
        <p:txBody>
          <a:bodyPr>
            <a:normAutofit fontScale="92500" lnSpcReduction="20000"/>
          </a:bodyPr>
          <a:lstStyle/>
          <a:p>
            <a:pPr marL="342900" indent="-342900" algn="just">
              <a:buAutoNum type="arabicPeriod"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6454A017-E1E2-E482-B389-F5D45B17A03F}"/>
              </a:ext>
            </a:extLst>
          </p:cNvPr>
          <p:cNvSpPr/>
          <p:nvPr/>
        </p:nvSpPr>
        <p:spPr>
          <a:xfrm>
            <a:off x="5874682" y="92448"/>
            <a:ext cx="369795" cy="414618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Off-page Connector 6">
            <a:extLst>
              <a:ext uri="{FF2B5EF4-FFF2-40B4-BE49-F238E27FC236}">
                <a16:creationId xmlns:a16="http://schemas.microsoft.com/office/drawing/2014/main" id="{C08114C2-A8AA-B47B-6A7D-E29665D4FBEA}"/>
              </a:ext>
            </a:extLst>
          </p:cNvPr>
          <p:cNvSpPr/>
          <p:nvPr/>
        </p:nvSpPr>
        <p:spPr>
          <a:xfrm>
            <a:off x="5748617" y="605117"/>
            <a:ext cx="616323" cy="616323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</a:t>
            </a:r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50261EF3-130F-5799-3F6F-82474226E654}"/>
              </a:ext>
            </a:extLst>
          </p:cNvPr>
          <p:cNvSpPr/>
          <p:nvPr/>
        </p:nvSpPr>
        <p:spPr>
          <a:xfrm>
            <a:off x="5874682" y="1313890"/>
            <a:ext cx="369795" cy="40341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48142C-4CDD-684F-8166-C1BDA0E033FB}"/>
              </a:ext>
            </a:extLst>
          </p:cNvPr>
          <p:cNvSpPr/>
          <p:nvPr/>
        </p:nvSpPr>
        <p:spPr>
          <a:xfrm>
            <a:off x="4188198" y="1840567"/>
            <a:ext cx="3653117" cy="6947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Delete a book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54AE2CCF-5232-F906-8E1E-0EE3701BECED}"/>
              </a:ext>
            </a:extLst>
          </p:cNvPr>
          <p:cNvSpPr/>
          <p:nvPr/>
        </p:nvSpPr>
        <p:spPr>
          <a:xfrm>
            <a:off x="5807448" y="2681007"/>
            <a:ext cx="425827" cy="515471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owchart: Off-page Connector 12">
            <a:extLst>
              <a:ext uri="{FF2B5EF4-FFF2-40B4-BE49-F238E27FC236}">
                <a16:creationId xmlns:a16="http://schemas.microsoft.com/office/drawing/2014/main" id="{1B010576-5926-9E5C-C9C6-0143AB8061C5}"/>
              </a:ext>
            </a:extLst>
          </p:cNvPr>
          <p:cNvSpPr/>
          <p:nvPr/>
        </p:nvSpPr>
        <p:spPr>
          <a:xfrm>
            <a:off x="5706595" y="3339352"/>
            <a:ext cx="616323" cy="616323"/>
          </a:xfrm>
          <a:prstGeom prst="flowChartOffpageConnec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049892-8D36-2275-A56B-9F18DCD9CFAB}"/>
              </a:ext>
            </a:extLst>
          </p:cNvPr>
          <p:cNvSpPr/>
          <p:nvPr/>
        </p:nvSpPr>
        <p:spPr>
          <a:xfrm>
            <a:off x="4249832" y="4812928"/>
            <a:ext cx="3597087" cy="7507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Search a book by author name</a:t>
            </a:r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FAFA433D-678E-9D1D-97D1-0C94E0FCD548}"/>
              </a:ext>
            </a:extLst>
          </p:cNvPr>
          <p:cNvSpPr/>
          <p:nvPr/>
        </p:nvSpPr>
        <p:spPr>
          <a:xfrm>
            <a:off x="-2339228" y="4182595"/>
            <a:ext cx="381001" cy="481853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B8332702-9FE9-E6ED-B3F6-DC92CE4A2D0E}"/>
              </a:ext>
            </a:extLst>
          </p:cNvPr>
          <p:cNvSpPr/>
          <p:nvPr/>
        </p:nvSpPr>
        <p:spPr>
          <a:xfrm>
            <a:off x="5908300" y="5986742"/>
            <a:ext cx="369795" cy="53788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74C73887-61C7-D8DA-9038-A8E7AE4616C0}"/>
              </a:ext>
            </a:extLst>
          </p:cNvPr>
          <p:cNvSpPr/>
          <p:nvPr/>
        </p:nvSpPr>
        <p:spPr>
          <a:xfrm>
            <a:off x="5807448" y="4148978"/>
            <a:ext cx="369795" cy="53788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821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-42313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V="1">
            <a:off x="15319093" y="1430700"/>
            <a:ext cx="1978960" cy="71635"/>
          </a:xfrm>
        </p:spPr>
        <p:txBody>
          <a:bodyPr>
            <a:normAutofit fontScale="90000"/>
          </a:bodyPr>
          <a:lstStyle/>
          <a:p>
            <a:endParaRPr lang="en-US">
              <a:latin typeface="Batang"/>
              <a:ea typeface="Batang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95948" y="3263154"/>
            <a:ext cx="1261783" cy="1117598"/>
          </a:xfrm>
        </p:spPr>
        <p:txBody>
          <a:bodyPr>
            <a:normAutofit/>
          </a:bodyPr>
          <a:lstStyle/>
          <a:p>
            <a:pPr marL="342900" indent="-342900" algn="just">
              <a:buAutoNum type="arabicPeriod"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A2CCD2-408B-E5A1-0177-29FB733943B0}"/>
              </a:ext>
            </a:extLst>
          </p:cNvPr>
          <p:cNvSpPr/>
          <p:nvPr/>
        </p:nvSpPr>
        <p:spPr>
          <a:xfrm>
            <a:off x="4125951" y="322169"/>
            <a:ext cx="4371278" cy="9188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Search book by genre and prize range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003FF3EA-E22E-E16F-CB7A-84309329F473}"/>
              </a:ext>
            </a:extLst>
          </p:cNvPr>
          <p:cNvSpPr/>
          <p:nvPr/>
        </p:nvSpPr>
        <p:spPr>
          <a:xfrm>
            <a:off x="6266889" y="1582831"/>
            <a:ext cx="369795" cy="537882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3618350-A56C-D756-E695-B9167995833E}"/>
              </a:ext>
            </a:extLst>
          </p:cNvPr>
          <p:cNvSpPr/>
          <p:nvPr/>
        </p:nvSpPr>
        <p:spPr>
          <a:xfrm>
            <a:off x="5619750" y="2501712"/>
            <a:ext cx="1658470" cy="829235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Exit</a:t>
            </a:r>
          </a:p>
        </p:txBody>
      </p:sp>
    </p:spTree>
    <p:extLst>
      <p:ext uri="{BB962C8B-B14F-4D97-AF65-F5344CB8AC3E}">
        <p14:creationId xmlns:p14="http://schemas.microsoft.com/office/powerpoint/2010/main" val="145440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39760" y="18237"/>
            <a:ext cx="12148848" cy="68292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12" y="-45277"/>
            <a:ext cx="8534400" cy="1507067"/>
          </a:xfrm>
        </p:spPr>
        <p:txBody>
          <a:bodyPr>
            <a:normAutofit/>
          </a:bodyPr>
          <a:lstStyle/>
          <a:p>
            <a:r>
              <a:rPr lang="en-US" sz="2800">
                <a:latin typeface="Batang"/>
                <a:ea typeface="Batang"/>
              </a:rPr>
              <a:t>output</a:t>
            </a:r>
          </a:p>
        </p:txBody>
      </p:sp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0BCF7FBE-444B-0A3B-0E6B-0E07AE0F8F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90" y="946951"/>
            <a:ext cx="5130052" cy="2969451"/>
          </a:xfrm>
          <a:prstGeom prst="rect">
            <a:avLst/>
          </a:prstGeom>
        </p:spPr>
      </p:pic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6CC3A5E1-2AA4-8FDC-B9B9-A97B4D718D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3281" y="2718901"/>
            <a:ext cx="5645524" cy="380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2005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39760" y="18237"/>
            <a:ext cx="12148848" cy="682923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12" y="-45277"/>
            <a:ext cx="8534400" cy="1507067"/>
          </a:xfrm>
        </p:spPr>
        <p:txBody>
          <a:bodyPr>
            <a:normAutofit/>
          </a:bodyPr>
          <a:lstStyle/>
          <a:p>
            <a:r>
              <a:rPr lang="en-US" sz="2800">
                <a:latin typeface="Batang"/>
                <a:ea typeface="Batang"/>
              </a:rPr>
              <a:t>output</a:t>
            </a:r>
          </a:p>
        </p:txBody>
      </p:sp>
      <p:pic>
        <p:nvPicPr>
          <p:cNvPr id="5" name="Picture 4" descr="A computer screen with white text&#10;&#10;Description automatically generated">
            <a:extLst>
              <a:ext uri="{FF2B5EF4-FFF2-40B4-BE49-F238E27FC236}">
                <a16:creationId xmlns:a16="http://schemas.microsoft.com/office/drawing/2014/main" id="{351F13B5-4A07-24A8-93F2-7BAB279D8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254" y="1172772"/>
            <a:ext cx="4421053" cy="3100516"/>
          </a:xfrm>
          <a:prstGeom prst="rect">
            <a:avLst/>
          </a:prstGeom>
        </p:spPr>
      </p:pic>
      <p:pic>
        <p:nvPicPr>
          <p:cNvPr id="6" name="Picture 5" descr="A screen shot of a computer&#10;&#10;Description automatically generated">
            <a:extLst>
              <a:ext uri="{FF2B5EF4-FFF2-40B4-BE49-F238E27FC236}">
                <a16:creationId xmlns:a16="http://schemas.microsoft.com/office/drawing/2014/main" id="{28256EF0-A971-3D0F-28EC-D09EED042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4547" y="3598836"/>
            <a:ext cx="4614582" cy="2753151"/>
          </a:xfrm>
          <a:prstGeom prst="rect">
            <a:avLst/>
          </a:prstGeom>
        </p:spPr>
      </p:pic>
      <p:pic>
        <p:nvPicPr>
          <p:cNvPr id="8" name="Picture 7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3D2C65E4-9808-59C4-D152-3147C357A0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2429" y="412876"/>
            <a:ext cx="5611905" cy="2894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71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-3175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00100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Conclusion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7947CD-6075-AA29-C7F5-2351B92C0C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2" y="3843867"/>
            <a:ext cx="6765100" cy="194733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900">
                <a:solidFill>
                  <a:schemeClr val="tx1"/>
                </a:solidFill>
              </a:rPr>
              <a:t>The implementation of a library management system ensures efficient organization, retrieval, and management of resources. With its user-friendly interface, comprehensive database, and automation of various tasks, it streamlines library operations, enhances user experience, facilitates resource tracking, and promotes better utilization of library resources.</a:t>
            </a:r>
            <a:endParaRPr lang="en-US" sz="1900" b="1">
              <a:solidFill>
                <a:schemeClr val="tx1"/>
              </a:solidFill>
              <a:highlight>
                <a:srgbClr val="C0C0C0"/>
              </a:highlight>
            </a:endParaRPr>
          </a:p>
        </p:txBody>
      </p:sp>
      <p:pic>
        <p:nvPicPr>
          <p:cNvPr id="8" name="Picture 7" descr="Library Management System Software, Book Management Software">
            <a:extLst>
              <a:ext uri="{FF2B5EF4-FFF2-40B4-BE49-F238E27FC236}">
                <a16:creationId xmlns:a16="http://schemas.microsoft.com/office/drawing/2014/main" id="{B3966940-4D63-722E-F159-00FCA9D54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0888" y="958943"/>
            <a:ext cx="3816163" cy="4346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390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gradFill>
            <a:gsLst>
              <a:gs pos="10000">
                <a:schemeClr val="bg1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bg1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20" y="-69262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001000" cy="2971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Thank you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2" y="3843867"/>
            <a:ext cx="6400800" cy="194733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100">
                <a:solidFill>
                  <a:schemeClr val="tx1"/>
                </a:solidFill>
              </a:rPr>
              <a:t>Mithesh-AP22110010195</a:t>
            </a:r>
          </a:p>
          <a:p>
            <a:r>
              <a:rPr lang="en-US" sz="2100">
                <a:solidFill>
                  <a:schemeClr val="tx1"/>
                </a:solidFill>
              </a:rPr>
              <a:t>Anuj   - AP22110010165</a:t>
            </a:r>
          </a:p>
          <a:p>
            <a:r>
              <a:rPr lang="en-US" sz="2100">
                <a:solidFill>
                  <a:schemeClr val="tx1"/>
                </a:solidFill>
              </a:rPr>
              <a:t>Kranthi-AP22110010146</a:t>
            </a:r>
          </a:p>
          <a:p>
            <a:r>
              <a:rPr lang="en-US" sz="2100">
                <a:solidFill>
                  <a:schemeClr val="tx1"/>
                </a:solidFill>
              </a:rPr>
              <a:t> Ganesh-AP22110011532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A75029C-64B9-41D0-9540-75846D4B0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9144"/>
            <a:ext cx="6080656" cy="6163733"/>
            <a:chOff x="6108170" y="8467"/>
            <a:chExt cx="6080656" cy="6163733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AF6B07A-A0CD-4593-B501-E1D50968C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1C2E537-D046-43E9-B78A-8D770E4C0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F1ED42C-32AB-4AA5-B9D5-2ADF552B0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B69715-83DD-4F53-8564-D95D5D23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5BC2EBE-B4C1-42F9-9914-0F430C060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47859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8">
            <a:extLst>
              <a:ext uri="{FF2B5EF4-FFF2-40B4-BE49-F238E27FC236}">
                <a16:creationId xmlns:a16="http://schemas.microsoft.com/office/drawing/2014/main" id="{8F1EF17D-1B70-428C-8A8A-A2C5B390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2FAEDF3-CEC8-4BF6-8EA7-4079C4718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398DB8F4-CD77-4FCC-8544-ADE8B478C1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2202DFE-039D-48E4-8536-FA30F2489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1F05E26-510E-4164-83C7-28E4FE9D7E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E632161A-50D4-4D96-887A-98FC92093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5" name="Rectangle 15">
            <a:extLst>
              <a:ext uri="{FF2B5EF4-FFF2-40B4-BE49-F238E27FC236}">
                <a16:creationId xmlns:a16="http://schemas.microsoft.com/office/drawing/2014/main" id="{8F4E830A-06F9-4EAA-9E65-110CF24217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20" y="44834"/>
            <a:ext cx="12191980" cy="685799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6477" y="716390"/>
            <a:ext cx="8534400" cy="523194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CONTENT:-</a:t>
            </a:r>
          </a:p>
          <a:p>
            <a:pPr marL="342900" indent="-342900">
              <a:buFont typeface="Wingdings" panose="05040102010807070707" pitchFamily="18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  Aim</a:t>
            </a:r>
          </a:p>
          <a:p>
            <a:pPr marL="457200" indent="-457200">
              <a:buFont typeface="Wingdings" panose="05040102010807070707" pitchFamily="18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Introduction</a:t>
            </a:r>
          </a:p>
          <a:p>
            <a:pPr marL="457200" indent="-457200">
              <a:buFont typeface="Wingdings" panose="05040102010807070707" pitchFamily="18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acknowledgement</a:t>
            </a:r>
          </a:p>
          <a:p>
            <a:pPr marL="457200" indent="-457200">
              <a:buFont typeface="Wingdings" panose="05040102010807070707" pitchFamily="18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Benefits of library management system</a:t>
            </a:r>
          </a:p>
          <a:p>
            <a:pPr marL="457200" indent="-457200">
              <a:buFont typeface="Wingdings" panose="05040102010807070707" pitchFamily="18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Topics discussed</a:t>
            </a:r>
          </a:p>
          <a:p>
            <a:pPr marL="457200" indent="-457200">
              <a:buFont typeface="Wingdings" panose="05040102010807070707" pitchFamily="18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Flow chart</a:t>
            </a:r>
          </a:p>
          <a:p>
            <a:pPr marL="457200" indent="-457200">
              <a:buFont typeface="Wingdings" panose="05040102010807070707" pitchFamily="18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Result / output</a:t>
            </a:r>
          </a:p>
          <a:p>
            <a:pPr marL="457200" indent="-457200">
              <a:buFont typeface="Wingdings" panose="05040102010807070707" pitchFamily="18" charset="2"/>
              <a:buChar char="v"/>
            </a:pPr>
            <a:r>
              <a:rPr lang="en-US" dirty="0">
                <a:solidFill>
                  <a:schemeClr val="tx1"/>
                </a:solidFill>
              </a:rPr>
              <a:t>Conclusion </a:t>
            </a:r>
          </a:p>
          <a:p>
            <a:pPr marL="457200" indent="-457200">
              <a:buFont typeface="Wingdings" panose="05040102010807070707" pitchFamily="18" charset="2"/>
              <a:buChar char="v"/>
            </a:pP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4B32265-D526-44B2-B82E-8977DFEFB4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A453D36-EF7F-403B-A9E0-553E1F0B3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E7E8D9E-8474-4515-9EEB-0B46BE8EF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86A1812-CCD3-429E-AAAE-CC335A33F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CB9509C-1B73-4063-8E69-E9024ACED1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4BEF3D9-6561-4BA4-AD81-AC90EF33F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4969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-42313" y="11555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05012"/>
            <a:ext cx="8534401" cy="1273071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Batang"/>
                <a:ea typeface="Batang"/>
                <a:cs typeface="Arial"/>
              </a:rPr>
              <a:t> </a:t>
            </a:r>
            <a:r>
              <a:rPr lang="en-US" sz="4000" dirty="0">
                <a:latin typeface="Batang"/>
                <a:ea typeface="Batang"/>
                <a:cs typeface="Arial"/>
              </a:rPr>
              <a:t>Aim</a:t>
            </a:r>
            <a:r>
              <a:rPr lang="en-US" dirty="0">
                <a:latin typeface="Batang"/>
                <a:ea typeface="Batang"/>
                <a:cs typeface="Arial"/>
              </a:rPr>
              <a:t> </a:t>
            </a:r>
            <a:endParaRPr lang="en-US" dirty="0">
              <a:latin typeface="Batang"/>
              <a:ea typeface="Batang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2635624"/>
            <a:ext cx="8534400" cy="2406276"/>
          </a:xfrm>
        </p:spPr>
        <p:txBody>
          <a:bodyPr>
            <a:normAutofit/>
          </a:bodyPr>
          <a:lstStyle/>
          <a:p>
            <a:pPr marL="285750" indent="-285750" algn="just">
              <a:buClr>
                <a:prstClr val="white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 To develop a software that will help user to maintain the digital record of library management for making easy to librarians to search books in the library.</a:t>
            </a:r>
          </a:p>
          <a:p>
            <a:pPr marL="285750" indent="-285750" algn="just">
              <a:buClr>
                <a:prstClr val="white"/>
              </a:buClr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The aim of library management is to efficiently organize, maintain, and provide access to a collection of resources  for users, ensuring optimal utilization, preservation, and dissemination of knowledge while meeting the needs of its patrons.</a:t>
            </a:r>
          </a:p>
          <a:p>
            <a:pPr marL="285750" indent="-285750" algn="just">
              <a:buClr>
                <a:prstClr val="white"/>
              </a:buClr>
              <a:buFont typeface="Wingdings" panose="05000000000000000000" pitchFamily="2" charset="2"/>
              <a:buChar char="Ø"/>
            </a:pP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213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0" y="152401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19744"/>
            <a:ext cx="8534400" cy="11671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 INTRO 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61258" y="1491342"/>
            <a:ext cx="6455228" cy="40277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900">
                <a:solidFill>
                  <a:schemeClr val="tx1"/>
                </a:solidFill>
              </a:rPr>
              <a:t>A library management system (LMS) is a software solution designed to automate and streamline various library operations. It encompasses functions like , circulation, acquisition, and patron management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900">
                <a:solidFill>
                  <a:schemeClr val="tx1"/>
                </a:solidFill>
              </a:rPr>
              <a:t> LMS facilitates tasks such as book tracking, membership management, inventory control, and enables patrons to search and access library resources efficiently.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900">
                <a:solidFill>
                  <a:schemeClr val="tx1"/>
                </a:solidFill>
              </a:rPr>
              <a:t> It aims to enhance user experience, improve administrative efficiency, and ensure proper organization and maintenance of library collections.</a:t>
            </a:r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BB43CBDB-6D32-E320-6A47-AC61C7F92965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9" r="14569"/>
          <a:stretch>
            <a:fillRect/>
          </a:stretch>
        </p:blipFill>
        <p:spPr>
          <a:xfrm>
            <a:off x="7709957" y="1286934"/>
            <a:ext cx="3587494" cy="438369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05743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-42313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05012"/>
            <a:ext cx="8534401" cy="1273071"/>
          </a:xfrm>
        </p:spPr>
        <p:txBody>
          <a:bodyPr>
            <a:normAutofit/>
          </a:bodyPr>
          <a:lstStyle/>
          <a:p>
            <a:r>
              <a:rPr lang="en-US">
                <a:latin typeface="Batang"/>
                <a:ea typeface="Batang"/>
              </a:rPr>
              <a:t>ACKNOWLEDGEMENTS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2243419"/>
            <a:ext cx="8534400" cy="4154392"/>
          </a:xfrm>
        </p:spPr>
        <p:txBody>
          <a:bodyPr>
            <a:normAutofit/>
          </a:bodyPr>
          <a:lstStyle/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This implementation of a library management system in C++ draws inspiration from various programming paradigms and incorporates fundamental concepts such as abstraction, inheritance, encapsulation, polymorphism, and the use of standard library functions .</a:t>
            </a:r>
          </a:p>
          <a:p>
            <a:pPr marL="342900" indent="-342900" algn="just">
              <a:buFont typeface="Wingdings" panose="05000000000000000000" pitchFamily="2" charset="2"/>
              <a:buChar char="Ø"/>
            </a:pPr>
            <a:r>
              <a:rPr lang="en-US">
                <a:solidFill>
                  <a:schemeClr val="tx1"/>
                </a:solidFill>
              </a:rPr>
              <a:t>I would like to express gratitude to the broader C++ programming community and the contributors whose insights and tutorials have contributed to shaping my understanding of these programming concepts. Additionally, I acknowledge the foundational knowledge gained from various educational resources, textbooks, and online tutorials that have helped in conceptualizing the structure and functionalities of this code.</a:t>
            </a:r>
          </a:p>
        </p:txBody>
      </p:sp>
    </p:spTree>
    <p:extLst>
      <p:ext uri="{BB962C8B-B14F-4D97-AF65-F5344CB8AC3E}">
        <p14:creationId xmlns:p14="http://schemas.microsoft.com/office/powerpoint/2010/main" val="2023668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7A675F33-98AF-4B83-A3BB-0780A23145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5" y="0"/>
            <a:ext cx="12192000" cy="6858000"/>
          </a:xfrm>
          <a:prstGeom prst="rect">
            <a:avLst/>
          </a:prstGeom>
          <a:gradFill>
            <a:gsLst>
              <a:gs pos="10000">
                <a:schemeClr val="bg1">
                  <a:tint val="97000"/>
                  <a:hueMod val="92000"/>
                  <a:satMod val="169000"/>
                  <a:lumMod val="164000"/>
                </a:schemeClr>
              </a:gs>
              <a:gs pos="100000">
                <a:schemeClr val="bg1">
                  <a:shade val="96000"/>
                  <a:satMod val="120000"/>
                  <a:lumMod val="90000"/>
                </a:schemeClr>
              </a:gs>
            </a:gsLst>
            <a:lin ang="612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12180" y="7790"/>
            <a:ext cx="12191980" cy="69980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799"/>
            <a:ext cx="8001000" cy="106680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800"/>
              <a:t>BENIFITS OF LIBRARY MANAGEMENT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2" y="1949451"/>
            <a:ext cx="7882466" cy="384174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900">
                <a:solidFill>
                  <a:schemeClr val="tx1"/>
                </a:solidFill>
              </a:rPr>
              <a:t>Organization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900">
                <a:solidFill>
                  <a:schemeClr val="tx1"/>
                </a:solidFill>
              </a:rPr>
              <a:t>Efficient Resource Utilization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900">
                <a:solidFill>
                  <a:schemeClr val="tx1"/>
                </a:solidFill>
              </a:rPr>
              <a:t>Data management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900">
                <a:solidFill>
                  <a:schemeClr val="tx1"/>
                </a:solidFill>
              </a:rPr>
              <a:t>Enhanced services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900">
                <a:solidFill>
                  <a:schemeClr val="tx1"/>
                </a:solidFill>
              </a:rPr>
              <a:t>Automation and time saving</a:t>
            </a:r>
          </a:p>
          <a:p>
            <a:pPr marL="342900" indent="-3429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1900">
                <a:solidFill>
                  <a:schemeClr val="tx1"/>
                </a:solidFill>
              </a:rPr>
              <a:t>Security and control</a:t>
            </a:r>
          </a:p>
          <a:p>
            <a:pPr>
              <a:lnSpc>
                <a:spcPct val="90000"/>
              </a:lnSpc>
            </a:pPr>
            <a:endParaRPr lang="en-US" sz="1900">
              <a:solidFill>
                <a:schemeClr val="tx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A75029C-64B9-41D0-9540-75846D4B04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9144"/>
            <a:ext cx="6080656" cy="6163733"/>
            <a:chOff x="6108170" y="8467"/>
            <a:chExt cx="6080656" cy="6163733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AF6B07A-A0CD-4593-B501-E1D50968C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1C2E537-D046-43E9-B78A-8D770E4C0F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F1ED42C-32AB-4AA5-B9D5-2ADF552B03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2B69715-83DD-4F53-8564-D95D5D238D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25BC2EBE-B4C1-42F9-9914-0F430C0600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20041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-42313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05012"/>
            <a:ext cx="11010901" cy="1340306"/>
          </a:xfrm>
        </p:spPr>
        <p:txBody>
          <a:bodyPr>
            <a:normAutofit/>
          </a:bodyPr>
          <a:lstStyle/>
          <a:p>
            <a:r>
              <a:rPr lang="en-US">
                <a:latin typeface="Batang"/>
                <a:ea typeface="Batang"/>
              </a:rPr>
              <a:t>Functions used :-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2243419"/>
            <a:ext cx="8534400" cy="444880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Here is a list of all the functions used in the program: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add_ Book(): Adds a book to the collection.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search _Book(): Searches for a book by ISBN.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update _Book(): Updates the quantity of a book.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delete _Book(): Deletes a book by ISBN. 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search Book By _Author(): Searches for books by author name.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search Book By _Genre(): Searches for books by genre.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search Book By Price(): Searches for books within a price range.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display _Info(): Displays the information of a book (overloaded function).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get _ISBN(): Returns the ISBN of a book.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get _Quantity(): Returns the quantity of a book.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set _Quantity(): Sets the quantity of a book.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get _Author(): Returns the author of a book.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get _Genre(): Returns the genre of a book.</a:t>
            </a:r>
            <a:endParaRPr lang="en-US" sz="1200">
              <a:solidFill>
                <a:schemeClr val="tx1"/>
              </a:solidFill>
            </a:endParaRPr>
          </a:p>
          <a:p>
            <a:pPr algn="just"/>
            <a:r>
              <a:rPr lang="en-US" sz="1200">
                <a:solidFill>
                  <a:schemeClr val="tx1"/>
                </a:solidFill>
                <a:ea typeface="+mn-lt"/>
                <a:cs typeface="+mn-lt"/>
              </a:rPr>
              <a:t>* get _Price(): Returns the price of a book.</a:t>
            </a:r>
            <a:endParaRPr lang="en-US" sz="12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31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4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4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4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4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4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4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4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4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4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-42313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1" y="505012"/>
            <a:ext cx="11010901" cy="1340306"/>
          </a:xfrm>
        </p:spPr>
        <p:txBody>
          <a:bodyPr>
            <a:normAutofit/>
          </a:bodyPr>
          <a:lstStyle/>
          <a:p>
            <a:r>
              <a:rPr lang="en-US">
                <a:latin typeface="Batang"/>
                <a:ea typeface="Batang"/>
              </a:rPr>
              <a:t>Topics used in code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4213" y="2243419"/>
            <a:ext cx="8534400" cy="444880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/>
            <a:r>
              <a:rPr lang="en-US" sz="2400">
                <a:solidFill>
                  <a:schemeClr val="tx1"/>
                </a:solidFill>
              </a:rPr>
              <a:t>Class </a:t>
            </a:r>
          </a:p>
          <a:p>
            <a:pPr algn="just"/>
            <a:r>
              <a:rPr lang="en-US" sz="2400">
                <a:solidFill>
                  <a:schemeClr val="tx1"/>
                </a:solidFill>
              </a:rPr>
              <a:t>Objects</a:t>
            </a:r>
          </a:p>
          <a:p>
            <a:pPr algn="just"/>
            <a:r>
              <a:rPr lang="en-US" sz="2400">
                <a:solidFill>
                  <a:schemeClr val="tx1"/>
                </a:solidFill>
              </a:rPr>
              <a:t>Inheritance</a:t>
            </a:r>
          </a:p>
          <a:p>
            <a:pPr algn="just"/>
            <a:r>
              <a:rPr lang="en-US" sz="2400">
                <a:solidFill>
                  <a:schemeClr val="tx1"/>
                </a:solidFill>
              </a:rPr>
              <a:t>Polymorphism</a:t>
            </a:r>
          </a:p>
          <a:p>
            <a:pPr algn="just"/>
            <a:r>
              <a:rPr lang="en-US" sz="2400">
                <a:solidFill>
                  <a:schemeClr val="tx1"/>
                </a:solidFill>
              </a:rPr>
              <a:t>Encapsulation</a:t>
            </a:r>
          </a:p>
          <a:p>
            <a:pPr algn="just"/>
            <a:endParaRPr lang="en-US" sz="24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376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4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burst of blue and pink">
            <a:extLst>
              <a:ext uri="{FF2B5EF4-FFF2-40B4-BE49-F238E27FC236}">
                <a16:creationId xmlns:a16="http://schemas.microsoft.com/office/drawing/2014/main" id="{5B97C973-9E66-C386-D55D-2B5B96A98B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/>
          <a:stretch/>
        </p:blipFill>
        <p:spPr>
          <a:xfrm>
            <a:off x="2511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D77D416-93F9-DB12-91AB-92671FA6A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593" y="348129"/>
            <a:ext cx="11010901" cy="735189"/>
          </a:xfrm>
        </p:spPr>
        <p:txBody>
          <a:bodyPr>
            <a:normAutofit/>
          </a:bodyPr>
          <a:lstStyle/>
          <a:p>
            <a:r>
              <a:rPr lang="en-US">
                <a:latin typeface="Batang"/>
                <a:ea typeface="Batang"/>
              </a:rPr>
              <a:t>Flowchart 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C7B96A-5591-EE73-831D-26D91FAA2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61477" y="3924300"/>
            <a:ext cx="1407459" cy="1812363"/>
          </a:xfrm>
        </p:spPr>
        <p:txBody>
          <a:bodyPr>
            <a:normAutofit/>
          </a:bodyPr>
          <a:lstStyle/>
          <a:p>
            <a:pPr algn="just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F0382D5-857A-FBED-B735-7080AE491EE7}"/>
              </a:ext>
            </a:extLst>
          </p:cNvPr>
          <p:cNvSpPr/>
          <p:nvPr/>
        </p:nvSpPr>
        <p:spPr>
          <a:xfrm>
            <a:off x="5121087" y="218515"/>
            <a:ext cx="1714500" cy="885264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/>
              <a:t>Start </a:t>
            </a:r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1F1C7EE0-BB1E-7BB6-D8EE-44BCF0CE7812}"/>
              </a:ext>
            </a:extLst>
          </p:cNvPr>
          <p:cNvSpPr/>
          <p:nvPr/>
        </p:nvSpPr>
        <p:spPr>
          <a:xfrm>
            <a:off x="5768228" y="1201831"/>
            <a:ext cx="425822" cy="605116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20C20BFF-1947-B9DD-FD69-C24A48CBC08A}"/>
              </a:ext>
            </a:extLst>
          </p:cNvPr>
          <p:cNvSpPr/>
          <p:nvPr/>
        </p:nvSpPr>
        <p:spPr>
          <a:xfrm>
            <a:off x="4375896" y="1907801"/>
            <a:ext cx="3630706" cy="661148"/>
          </a:xfrm>
          <a:prstGeom prst="parallelogram">
            <a:avLst/>
          </a:prstGeom>
          <a:solidFill>
            <a:schemeClr val="bg1">
              <a:lumMod val="95000"/>
              <a:lumOff val="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Display menu</a:t>
            </a:r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E998F33D-D5D6-EF01-74AA-FDB5539F01D8}"/>
              </a:ext>
            </a:extLst>
          </p:cNvPr>
          <p:cNvSpPr/>
          <p:nvPr/>
        </p:nvSpPr>
        <p:spPr>
          <a:xfrm>
            <a:off x="5779434" y="2692211"/>
            <a:ext cx="425821" cy="560293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arallelogram 11">
            <a:extLst>
              <a:ext uri="{FF2B5EF4-FFF2-40B4-BE49-F238E27FC236}">
                <a16:creationId xmlns:a16="http://schemas.microsoft.com/office/drawing/2014/main" id="{E72ED8B8-4E03-AF3E-2D38-5D4B4573A195}"/>
              </a:ext>
            </a:extLst>
          </p:cNvPr>
          <p:cNvSpPr/>
          <p:nvPr/>
        </p:nvSpPr>
        <p:spPr>
          <a:xfrm>
            <a:off x="5203371" y="3319742"/>
            <a:ext cx="1447800" cy="1075765"/>
          </a:xfrm>
          <a:prstGeom prst="parallelogram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E828D654-2352-CFF2-C126-0053AF7B71C9}"/>
              </a:ext>
            </a:extLst>
          </p:cNvPr>
          <p:cNvSpPr/>
          <p:nvPr/>
        </p:nvSpPr>
        <p:spPr>
          <a:xfrm>
            <a:off x="5700992" y="4529975"/>
            <a:ext cx="493056" cy="605116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938B2B87-81B0-978E-C171-06952AAD84EE}"/>
              </a:ext>
            </a:extLst>
          </p:cNvPr>
          <p:cNvSpPr/>
          <p:nvPr/>
        </p:nvSpPr>
        <p:spPr>
          <a:xfrm>
            <a:off x="5768227" y="6121209"/>
            <a:ext cx="425821" cy="605116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6AE6BD-EBBD-6053-DDB9-D42FC1B103B5}"/>
              </a:ext>
            </a:extLst>
          </p:cNvPr>
          <p:cNvSpPr/>
          <p:nvPr/>
        </p:nvSpPr>
        <p:spPr>
          <a:xfrm>
            <a:off x="4115359" y="5179919"/>
            <a:ext cx="3866029" cy="88526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Add a book</a:t>
            </a:r>
          </a:p>
        </p:txBody>
      </p:sp>
    </p:spTree>
    <p:extLst>
      <p:ext uri="{BB962C8B-B14F-4D97-AF65-F5344CB8AC3E}">
        <p14:creationId xmlns:p14="http://schemas.microsoft.com/office/powerpoint/2010/main" val="3438867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20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606</Words>
  <Application>Microsoft Office PowerPoint</Application>
  <PresentationFormat>Widescreen</PresentationFormat>
  <Paragraphs>74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Batang</vt:lpstr>
      <vt:lpstr>Calibri</vt:lpstr>
      <vt:lpstr>Century Gothic</vt:lpstr>
      <vt:lpstr>Wingdings</vt:lpstr>
      <vt:lpstr>Wingdings 3</vt:lpstr>
      <vt:lpstr>Slice</vt:lpstr>
      <vt:lpstr>Library  management system  GROUP-4 CSE-C </vt:lpstr>
      <vt:lpstr>PowerPoint Presentation</vt:lpstr>
      <vt:lpstr> Aim </vt:lpstr>
      <vt:lpstr> INTRO :</vt:lpstr>
      <vt:lpstr>ACKNOWLEDGEMENTS</vt:lpstr>
      <vt:lpstr>BENIFITS OF LIBRARY MANAGEMENT</vt:lpstr>
      <vt:lpstr>Functions used :-</vt:lpstr>
      <vt:lpstr>Topics used in code</vt:lpstr>
      <vt:lpstr>Flowchart </vt:lpstr>
      <vt:lpstr>PowerPoint Presentation</vt:lpstr>
      <vt:lpstr>PowerPoint Presentation</vt:lpstr>
      <vt:lpstr>PowerPoint Presentation</vt:lpstr>
      <vt:lpstr>output</vt:lpstr>
      <vt:lpstr>output</vt:lpstr>
      <vt:lpstr>Conclusion </vt:lpstr>
      <vt:lpstr>Thank you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Mithesh Malineni</dc:creator>
  <cp:lastModifiedBy>Mithesh Malineni</cp:lastModifiedBy>
  <cp:revision>15</cp:revision>
  <dcterms:created xsi:type="dcterms:W3CDTF">2023-01-24T18:09:44Z</dcterms:created>
  <dcterms:modified xsi:type="dcterms:W3CDTF">2023-12-11T03:07:26Z</dcterms:modified>
</cp:coreProperties>
</file>

<file path=docProps/thumbnail.jpeg>
</file>